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FF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 </a:t>
            </a:r>
            <a:r>
              <a:rPr lang="en-US" sz="5400" b="1" dirty="0"/>
              <a:t>ANNOTATION TYPE 1:  Color Code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0681" cy="4601183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Annotation defined: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i="1" dirty="0" smtClean="0"/>
              <a:t>“To furnish (a literary work) with critical commentary or explanatory notes.”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4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54400" cy="460118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YELLOW </a:t>
            </a:r>
            <a:r>
              <a:rPr lang="en-US" sz="2800" b="1" dirty="0" smtClean="0">
                <a:solidFill>
                  <a:srgbClr val="FFFF00"/>
                </a:solidFill>
              </a:rPr>
              <a:t>CHARACTERIZATION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0781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4400" dirty="0"/>
              <a:t>T</a:t>
            </a:r>
            <a:r>
              <a:rPr lang="en-US" sz="4400" dirty="0" smtClean="0"/>
              <a:t>he </a:t>
            </a:r>
            <a:r>
              <a:rPr lang="en-US" sz="4400" dirty="0"/>
              <a:t>author’s expression of a character’s personality through the use of </a:t>
            </a:r>
            <a:r>
              <a:rPr lang="en-US" sz="4400" b="1" i="1" dirty="0"/>
              <a:t>action</a:t>
            </a:r>
            <a:r>
              <a:rPr lang="en-US" sz="4400" dirty="0"/>
              <a:t>, </a:t>
            </a:r>
            <a:r>
              <a:rPr lang="en-US" sz="4400" b="1" i="1" dirty="0"/>
              <a:t>dialogue</a:t>
            </a:r>
            <a:r>
              <a:rPr lang="en-US" sz="4400" dirty="0"/>
              <a:t>, </a:t>
            </a:r>
            <a:r>
              <a:rPr lang="en-US" sz="4400" i="1" dirty="0"/>
              <a:t>thought</a:t>
            </a:r>
            <a:r>
              <a:rPr lang="en-US" sz="4400" dirty="0"/>
              <a:t>, or </a:t>
            </a:r>
            <a:r>
              <a:rPr lang="en-US" sz="4400" b="1" i="1" dirty="0"/>
              <a:t>commentary</a:t>
            </a:r>
            <a:r>
              <a:rPr lang="en-US" sz="4400" dirty="0"/>
              <a:t> </a:t>
            </a:r>
            <a:r>
              <a:rPr lang="en-US" sz="4400" i="1" u="sng" dirty="0"/>
              <a:t>by the author </a:t>
            </a:r>
            <a:r>
              <a:rPr lang="en-US" sz="4400" dirty="0"/>
              <a:t>or </a:t>
            </a:r>
            <a:r>
              <a:rPr lang="en-US" sz="4400" i="1" u="sng" dirty="0"/>
              <a:t>another character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Tx/>
              <a:buChar char="-"/>
            </a:pPr>
            <a:r>
              <a:rPr lang="en-US" sz="3900" dirty="0" smtClean="0"/>
              <a:t>Tip: When you begin a new character, underline the name.</a:t>
            </a:r>
            <a:r>
              <a:rPr lang="en-US" sz="3900" dirty="0"/>
              <a:t/>
            </a:r>
            <a:br>
              <a:rPr lang="en-US" sz="3900" dirty="0"/>
            </a:b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8212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0000FF"/>
                </a:solidFill>
              </a:rPr>
              <a:t>BLUE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IMAGERY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is </a:t>
            </a:r>
            <a:r>
              <a:rPr lang="en-US" sz="4000" dirty="0"/>
              <a:t>language that evokes a mental picture of physical sensation through the use of vivid details that appeal to sight, touch, smell, taste, and hearing</a:t>
            </a:r>
          </a:p>
        </p:txBody>
      </p:sp>
    </p:spTree>
    <p:extLst>
      <p:ext uri="{BB962C8B-B14F-4D97-AF65-F5344CB8AC3E}">
        <p14:creationId xmlns:p14="http://schemas.microsoft.com/office/powerpoint/2010/main" val="41937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7030A0"/>
                </a:solidFill>
              </a:rPr>
              <a:t>Purple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z="4400" dirty="0" smtClean="0">
                <a:solidFill>
                  <a:srgbClr val="7030A0"/>
                </a:solidFill>
              </a:rPr>
              <a:t>Literary</a:t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en-US" sz="4400" dirty="0" smtClean="0">
                <a:solidFill>
                  <a:srgbClr val="7030A0"/>
                </a:solidFill>
              </a:rPr>
              <a:t>Devices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882132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These devices can include a range of figurative and structural devices.  Make sure to label the specific device, and reflect on its effect on the literary work.</a:t>
            </a:r>
          </a:p>
          <a:p>
            <a:pPr lvl="1"/>
            <a:r>
              <a:rPr lang="en-US" sz="3200" i="1" dirty="0" smtClean="0"/>
              <a:t>Examples: </a:t>
            </a:r>
          </a:p>
          <a:p>
            <a:pPr lvl="2"/>
            <a:r>
              <a:rPr lang="en-US" sz="3200" i="1" dirty="0" smtClean="0"/>
              <a:t> Foreshadowing</a:t>
            </a:r>
          </a:p>
          <a:p>
            <a:pPr lvl="2"/>
            <a:r>
              <a:rPr lang="en-US" sz="3200" i="1" dirty="0" smtClean="0"/>
              <a:t>Simile/metaphor</a:t>
            </a:r>
          </a:p>
          <a:p>
            <a:pPr lvl="2"/>
            <a:r>
              <a:rPr lang="en-US" sz="3200" i="1" dirty="0" smtClean="0"/>
              <a:t>Personification</a:t>
            </a:r>
          </a:p>
          <a:p>
            <a:pPr lvl="1"/>
            <a:endParaRPr lang="en-US" sz="3800" dirty="0" smtClean="0"/>
          </a:p>
          <a:p>
            <a:pPr lvl="5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9747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33CC"/>
                </a:solidFill>
              </a:rPr>
              <a:t>Pink</a:t>
            </a:r>
            <a:r>
              <a:rPr lang="en-US" sz="6600" dirty="0" smtClean="0">
                <a:solidFill>
                  <a:srgbClr val="FF33CC"/>
                </a:solidFill>
              </a:rPr>
              <a:t/>
            </a:r>
            <a:br>
              <a:rPr lang="en-US" sz="6600" dirty="0" smtClean="0">
                <a:solidFill>
                  <a:srgbClr val="FF33CC"/>
                </a:solidFill>
              </a:rPr>
            </a:br>
            <a:r>
              <a:rPr lang="en-US" sz="5400" dirty="0" smtClean="0">
                <a:solidFill>
                  <a:srgbClr val="FF33CC"/>
                </a:solidFill>
              </a:rPr>
              <a:t>Symbol</a:t>
            </a:r>
            <a:endParaRPr lang="en-US" sz="5400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Symbol is using an object or action that means something more than its literal meaning. 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b="1" dirty="0" smtClean="0"/>
              <a:t>A symbol:</a:t>
            </a:r>
            <a:endParaRPr lang="en-US" sz="4400" b="1" dirty="0"/>
          </a:p>
          <a:p>
            <a:pPr lvl="1"/>
            <a:r>
              <a:rPr lang="en-US" sz="3500" dirty="0" smtClean="0"/>
              <a:t>contains </a:t>
            </a:r>
            <a:r>
              <a:rPr lang="en-US" sz="3500" dirty="0"/>
              <a:t>several layers of </a:t>
            </a:r>
            <a:r>
              <a:rPr lang="en-US" sz="3500" dirty="0" smtClean="0"/>
              <a:t>meaning</a:t>
            </a:r>
          </a:p>
          <a:p>
            <a:pPr lvl="1"/>
            <a:r>
              <a:rPr lang="en-US" sz="3500" dirty="0" smtClean="0"/>
              <a:t>often </a:t>
            </a:r>
            <a:r>
              <a:rPr lang="en-US" sz="3500" dirty="0"/>
              <a:t>concealed at first </a:t>
            </a:r>
            <a:r>
              <a:rPr lang="en-US" sz="3500" dirty="0" smtClean="0"/>
              <a:t>sight</a:t>
            </a:r>
          </a:p>
          <a:p>
            <a:pPr lvl="1"/>
            <a:r>
              <a:rPr lang="en-US" sz="3500" dirty="0" smtClean="0"/>
              <a:t>represents </a:t>
            </a:r>
            <a:r>
              <a:rPr lang="en-US" sz="3500" dirty="0"/>
              <a:t>other ideas or </a:t>
            </a:r>
            <a:r>
              <a:rPr lang="en-US" sz="3500" dirty="0" smtClean="0"/>
              <a:t>features than </a:t>
            </a:r>
            <a:r>
              <a:rPr lang="en-US" sz="3500" dirty="0"/>
              <a:t>those that are visible in the literal translation </a:t>
            </a:r>
            <a:r>
              <a:rPr lang="en-US" sz="3500" dirty="0" smtClean="0"/>
              <a:t>alone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1631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9E47"/>
                </a:solidFill>
              </a:rPr>
              <a:t>Green</a:t>
            </a:r>
            <a:br>
              <a:rPr lang="en-US" sz="6000" dirty="0" smtClean="0">
                <a:solidFill>
                  <a:srgbClr val="009E47"/>
                </a:solidFill>
              </a:rPr>
            </a:br>
            <a:r>
              <a:rPr lang="en-US" sz="4800" dirty="0" smtClean="0">
                <a:solidFill>
                  <a:srgbClr val="009E47"/>
                </a:solidFill>
              </a:rPr>
              <a:t>Theme</a:t>
            </a:r>
            <a:endParaRPr lang="en-US" sz="4800" dirty="0">
              <a:solidFill>
                <a:srgbClr val="009E4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Theme is </a:t>
            </a:r>
            <a:r>
              <a:rPr lang="en-US" sz="3200" dirty="0"/>
              <a:t>defined as a main idea or an underlying meaning of a literary work that may be stated directly or indirectly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It is important not to confuse a theme of a literary work with its subject. </a:t>
            </a:r>
            <a:endParaRPr lang="en-US" sz="3200" dirty="0" smtClean="0"/>
          </a:p>
          <a:p>
            <a:pPr lvl="1"/>
            <a:r>
              <a:rPr lang="en-US" sz="2800" dirty="0" smtClean="0"/>
              <a:t>Subject </a:t>
            </a:r>
            <a:r>
              <a:rPr lang="en-US" sz="2800" dirty="0"/>
              <a:t>is a topic which acts as a foundation for a literary </a:t>
            </a:r>
            <a:r>
              <a:rPr lang="en-US" sz="2800" dirty="0" smtClean="0"/>
              <a:t>work.</a:t>
            </a:r>
          </a:p>
          <a:p>
            <a:pPr lvl="1"/>
            <a:r>
              <a:rPr lang="en-US" sz="2800" dirty="0" smtClean="0"/>
              <a:t>Theme </a:t>
            </a:r>
            <a:r>
              <a:rPr lang="en-US" sz="2800" dirty="0"/>
              <a:t>is an </a:t>
            </a:r>
            <a:r>
              <a:rPr lang="en-US" sz="2800" b="1" i="1" dirty="0"/>
              <a:t>opinion</a:t>
            </a:r>
            <a:r>
              <a:rPr lang="en-US" sz="2800" dirty="0"/>
              <a:t> </a:t>
            </a:r>
            <a:r>
              <a:rPr lang="en-US" sz="2800" dirty="0" smtClean="0"/>
              <a:t>the author expresses </a:t>
            </a:r>
            <a:r>
              <a:rPr lang="en-US" sz="2800" dirty="0"/>
              <a:t>on the subject. </a:t>
            </a:r>
            <a:endParaRPr lang="en-US" sz="2800" dirty="0" smtClean="0"/>
          </a:p>
          <a:p>
            <a:pPr lvl="1"/>
            <a:r>
              <a:rPr lang="en-US" sz="2800" dirty="0" smtClean="0"/>
              <a:t>For </a:t>
            </a:r>
            <a:r>
              <a:rPr lang="en-US" sz="2800" dirty="0"/>
              <a:t>example, a writer may choose a </a:t>
            </a:r>
            <a:r>
              <a:rPr lang="en-US" sz="2800" b="1" i="1" dirty="0"/>
              <a:t>subject of war</a:t>
            </a:r>
            <a:r>
              <a:rPr lang="en-US" sz="2800" dirty="0"/>
              <a:t> for his story and the </a:t>
            </a:r>
            <a:r>
              <a:rPr lang="en-US" sz="2800" b="1" i="1" dirty="0"/>
              <a:t>theme </a:t>
            </a:r>
            <a:r>
              <a:rPr lang="en-US" sz="2800" dirty="0"/>
              <a:t>of a story may be </a:t>
            </a:r>
            <a:r>
              <a:rPr lang="en-US" sz="2800" u="sng" dirty="0"/>
              <a:t>writer’s personal opinion </a:t>
            </a:r>
            <a:r>
              <a:rPr lang="en-US" sz="2800" dirty="0"/>
              <a:t>that </a:t>
            </a:r>
            <a:r>
              <a:rPr lang="en-US" sz="2800" b="1" i="1" dirty="0"/>
              <a:t>war is a curse for humanity</a:t>
            </a:r>
            <a:r>
              <a:rPr lang="en-US" sz="2800" dirty="0"/>
              <a:t>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215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Orange</a:t>
            </a:r>
            <a:br>
              <a:rPr lang="en-US" sz="60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Allusions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080" y="864108"/>
            <a:ext cx="7945120" cy="5577332"/>
          </a:xfrm>
        </p:spPr>
        <p:txBody>
          <a:bodyPr>
            <a:noAutofit/>
          </a:bodyPr>
          <a:lstStyle/>
          <a:p>
            <a:r>
              <a:rPr lang="en-US" sz="3700" dirty="0" smtClean="0"/>
              <a:t>Allusions are references to someone or something that is well-</a:t>
            </a:r>
            <a:r>
              <a:rPr lang="en-US" sz="3700" dirty="0"/>
              <a:t>k</a:t>
            </a:r>
            <a:r>
              <a:rPr lang="en-US" sz="3700" dirty="0" smtClean="0"/>
              <a:t>nown from history, religion, literature, mythology, or art.</a:t>
            </a:r>
          </a:p>
          <a:p>
            <a:r>
              <a:rPr lang="en-US" sz="3700" dirty="0"/>
              <a:t>It is just a passing comment and the writer expects the reader to possess enough knowledge to spot the allusion and grasp its importance in a text.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88646958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115</TotalTime>
  <Words>328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 ANNOTATION TYPE 1:  Color Code</vt:lpstr>
      <vt:lpstr>Annotation defined:</vt:lpstr>
      <vt:lpstr>YELLOW CHARACTERIZATION</vt:lpstr>
      <vt:lpstr>BLUE IMAGERY</vt:lpstr>
      <vt:lpstr>Purple Literary Devices</vt:lpstr>
      <vt:lpstr>Pink Symbol</vt:lpstr>
      <vt:lpstr>Green Theme</vt:lpstr>
      <vt:lpstr>Orange Allusions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 TYPE 1:  Color Code</dc:title>
  <dc:creator>Nena Greene</dc:creator>
  <cp:lastModifiedBy>Nena Greene</cp:lastModifiedBy>
  <cp:revision>10</cp:revision>
  <dcterms:created xsi:type="dcterms:W3CDTF">2016-08-18T12:50:29Z</dcterms:created>
  <dcterms:modified xsi:type="dcterms:W3CDTF">2016-08-18T14:45:33Z</dcterms:modified>
</cp:coreProperties>
</file>