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9" r:id="rId3"/>
    <p:sldId id="260" r:id="rId4"/>
    <p:sldId id="265" r:id="rId5"/>
    <p:sldId id="257" r:id="rId6"/>
    <p:sldId id="258" r:id="rId7"/>
    <p:sldId id="262" r:id="rId8"/>
    <p:sldId id="261" r:id="rId9"/>
    <p:sldId id="264" r:id="rId10"/>
    <p:sldId id="263"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278"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0F4F1-35D0-9349-A74D-5785A006C1E7}" type="datetimeFigureOut">
              <a:rPr lang="en-US" smtClean="0"/>
              <a:t>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6DC4F-9960-4A48-B09B-5618E8CD1975}" type="slidenum">
              <a:rPr lang="en-US" smtClean="0"/>
              <a:t>‹#›</a:t>
            </a:fld>
            <a:endParaRPr lang="en-US"/>
          </a:p>
        </p:txBody>
      </p:sp>
    </p:spTree>
    <p:extLst>
      <p:ext uri="{BB962C8B-B14F-4D97-AF65-F5344CB8AC3E}">
        <p14:creationId xmlns:p14="http://schemas.microsoft.com/office/powerpoint/2010/main" val="19218461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56DC4F-9960-4A48-B09B-5618E8CD1975}" type="slidenum">
              <a:rPr lang="en-US" smtClean="0"/>
              <a:t>3</a:t>
            </a:fld>
            <a:endParaRPr lang="en-US"/>
          </a:p>
        </p:txBody>
      </p:sp>
    </p:spTree>
    <p:extLst>
      <p:ext uri="{BB962C8B-B14F-4D97-AF65-F5344CB8AC3E}">
        <p14:creationId xmlns:p14="http://schemas.microsoft.com/office/powerpoint/2010/main" val="2394334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8/20/2012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8/20/2012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8/20/2012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8/20/2012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8/20/2012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8/20/2012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8/20/2012</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London</a:t>
            </a:r>
            <a:br>
              <a:rPr lang="en-US" sz="7200" i="1" dirty="0" smtClean="0"/>
            </a:br>
            <a:r>
              <a:rPr lang="en-US" sz="3200" i="1" dirty="0" smtClean="0"/>
              <a:t>by </a:t>
            </a:r>
            <a:r>
              <a:rPr lang="en-US" sz="3200" dirty="0" smtClean="0"/>
              <a:t>Edward </a:t>
            </a:r>
            <a:r>
              <a:rPr lang="en-US" sz="3200" dirty="0" err="1" smtClean="0"/>
              <a:t>Rutherfurd</a:t>
            </a:r>
            <a:endParaRPr lang="en-US" sz="7200" dirty="0"/>
          </a:p>
        </p:txBody>
      </p:sp>
      <p:sp>
        <p:nvSpPr>
          <p:cNvPr id="3" name="Subtitle 2"/>
          <p:cNvSpPr>
            <a:spLocks noGrp="1"/>
          </p:cNvSpPr>
          <p:nvPr>
            <p:ph type="subTitle" idx="1"/>
          </p:nvPr>
        </p:nvSpPr>
        <p:spPr/>
        <p:txBody>
          <a:bodyPr>
            <a:normAutofit/>
          </a:bodyPr>
          <a:lstStyle/>
          <a:p>
            <a:endParaRPr lang="en-US" sz="4400" dirty="0" smtClean="0"/>
          </a:p>
          <a:p>
            <a:r>
              <a:rPr lang="en-US" sz="4400" dirty="0" smtClean="0"/>
              <a:t>An Introduction</a:t>
            </a:r>
            <a:endParaRPr lang="en-US" sz="4400" dirty="0"/>
          </a:p>
        </p:txBody>
      </p:sp>
    </p:spTree>
    <p:extLst>
      <p:ext uri="{BB962C8B-B14F-4D97-AF65-F5344CB8AC3E}">
        <p14:creationId xmlns:p14="http://schemas.microsoft.com/office/powerpoint/2010/main" val="396969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Pay attention to:</a:t>
            </a:r>
          </a:p>
          <a:p>
            <a:pPr lvl="1"/>
            <a:r>
              <a:rPr lang="en-US" dirty="0" smtClean="0"/>
              <a:t>Characters and their traits</a:t>
            </a:r>
          </a:p>
          <a:p>
            <a:pPr lvl="1"/>
            <a:r>
              <a:rPr lang="en-US" dirty="0" smtClean="0"/>
              <a:t>Setting and important place names</a:t>
            </a:r>
          </a:p>
          <a:p>
            <a:pPr lvl="1"/>
            <a:r>
              <a:rPr lang="en-US" dirty="0" smtClean="0"/>
              <a:t>Plot</a:t>
            </a:r>
          </a:p>
          <a:p>
            <a:pPr lvl="1"/>
            <a:r>
              <a:rPr lang="en-US" dirty="0" smtClean="0"/>
              <a:t>Historical events </a:t>
            </a:r>
          </a:p>
          <a:p>
            <a:pPr lvl="1"/>
            <a:r>
              <a:rPr lang="en-US" dirty="0" smtClean="0"/>
              <a:t>References to historical figures (e.g. Caesar, Edward the Confessor, William the Conqueror, etc.)</a:t>
            </a:r>
          </a:p>
          <a:p>
            <a:pPr lvl="1"/>
            <a:r>
              <a:rPr lang="en-US" dirty="0" smtClean="0"/>
              <a:t>Social and religious changes</a:t>
            </a:r>
            <a:endParaRPr lang="en-US" dirty="0"/>
          </a:p>
        </p:txBody>
      </p:sp>
      <p:sp>
        <p:nvSpPr>
          <p:cNvPr id="3" name="Title 2"/>
          <p:cNvSpPr>
            <a:spLocks noGrp="1"/>
          </p:cNvSpPr>
          <p:nvPr>
            <p:ph type="title"/>
          </p:nvPr>
        </p:nvSpPr>
        <p:spPr/>
        <p:txBody>
          <a:bodyPr/>
          <a:lstStyle/>
          <a:p>
            <a:r>
              <a:rPr lang="en-US" dirty="0" smtClean="0"/>
              <a:t>How to Read </a:t>
            </a:r>
            <a:r>
              <a:rPr lang="en-US" i="1" dirty="0" smtClean="0"/>
              <a:t>London</a:t>
            </a:r>
            <a:endParaRPr lang="en-US" dirty="0"/>
          </a:p>
        </p:txBody>
      </p:sp>
    </p:spTree>
    <p:extLst>
      <p:ext uri="{BB962C8B-B14F-4D97-AF65-F5344CB8AC3E}">
        <p14:creationId xmlns:p14="http://schemas.microsoft.com/office/powerpoint/2010/main" val="130691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5" y="2248347"/>
            <a:ext cx="8461375" cy="3877815"/>
          </a:xfrm>
        </p:spPr>
        <p:txBody>
          <a:bodyPr>
            <a:normAutofit/>
          </a:bodyPr>
          <a:lstStyle/>
          <a:p>
            <a:pPr marL="0" indent="0">
              <a:buNone/>
            </a:pPr>
            <a:r>
              <a:rPr lang="en-US" dirty="0" smtClean="0"/>
              <a:t>So how are you going to be quizzed?  Here are some sample questions from the first chapter “The River.”</a:t>
            </a:r>
          </a:p>
          <a:p>
            <a:pPr marL="0" indent="0">
              <a:buNone/>
            </a:pPr>
            <a:endParaRPr lang="en-US" dirty="0"/>
          </a:p>
          <a:p>
            <a:pPr marL="457200" indent="-457200">
              <a:buAutoNum type="arabicPeriod"/>
            </a:pPr>
            <a:r>
              <a:rPr lang="en-US" dirty="0" smtClean="0"/>
              <a:t>Who are the main inhabitants of England in this chapter?</a:t>
            </a:r>
          </a:p>
          <a:p>
            <a:pPr marL="457200" indent="-457200">
              <a:buAutoNum type="arabicPeriod"/>
            </a:pPr>
            <a:r>
              <a:rPr lang="en-US" dirty="0" smtClean="0"/>
              <a:t>What identifying hereditary features does </a:t>
            </a:r>
            <a:r>
              <a:rPr lang="en-US" dirty="0" err="1" smtClean="0"/>
              <a:t>Segovax</a:t>
            </a:r>
            <a:r>
              <a:rPr lang="en-US" dirty="0" smtClean="0"/>
              <a:t> have?</a:t>
            </a:r>
          </a:p>
          <a:p>
            <a:pPr marL="457200" indent="-457200">
              <a:buAutoNum type="arabicPeriod"/>
            </a:pPr>
            <a:r>
              <a:rPr lang="en-US" dirty="0" smtClean="0"/>
              <a:t>What bargain has </a:t>
            </a:r>
            <a:r>
              <a:rPr lang="en-US" dirty="0" err="1" smtClean="0"/>
              <a:t>Segovax’s</a:t>
            </a:r>
            <a:r>
              <a:rPr lang="en-US" dirty="0" smtClean="0"/>
              <a:t> mother, </a:t>
            </a:r>
            <a:r>
              <a:rPr lang="en-US" dirty="0" err="1" smtClean="0"/>
              <a:t>Cartimandua</a:t>
            </a:r>
            <a:r>
              <a:rPr lang="en-US" dirty="0" smtClean="0"/>
              <a:t>, made      with the soldier?</a:t>
            </a:r>
          </a:p>
          <a:p>
            <a:pPr marL="457200" indent="-457200">
              <a:buAutoNum type="arabicPeriod"/>
            </a:pPr>
            <a:r>
              <a:rPr lang="en-US" dirty="0" smtClean="0"/>
              <a:t>What prophecy does the Druid share with </a:t>
            </a:r>
            <a:r>
              <a:rPr lang="en-US" dirty="0" err="1" smtClean="0"/>
              <a:t>Cartimandua</a:t>
            </a:r>
            <a:r>
              <a:rPr lang="en-US" dirty="0" smtClean="0"/>
              <a:t>?</a:t>
            </a:r>
            <a:endParaRPr lang="en-US" dirty="0"/>
          </a:p>
        </p:txBody>
      </p:sp>
      <p:sp>
        <p:nvSpPr>
          <p:cNvPr id="3" name="Title 2"/>
          <p:cNvSpPr>
            <a:spLocks noGrp="1"/>
          </p:cNvSpPr>
          <p:nvPr>
            <p:ph type="title"/>
          </p:nvPr>
        </p:nvSpPr>
        <p:spPr/>
        <p:txBody>
          <a:bodyPr/>
          <a:lstStyle/>
          <a:p>
            <a:r>
              <a:rPr lang="en-US" dirty="0" smtClean="0"/>
              <a:t>Quiz Format</a:t>
            </a:r>
            <a:endParaRPr lang="en-US" dirty="0"/>
          </a:p>
        </p:txBody>
      </p:sp>
    </p:spTree>
    <p:extLst>
      <p:ext uri="{BB962C8B-B14F-4D97-AF65-F5344CB8AC3E}">
        <p14:creationId xmlns:p14="http://schemas.microsoft.com/office/powerpoint/2010/main" val="372376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rabicPeriod" startAt="5"/>
            </a:pPr>
            <a:r>
              <a:rPr lang="en-US" dirty="0" err="1" smtClean="0"/>
              <a:t>Segovax’s</a:t>
            </a:r>
            <a:r>
              <a:rPr lang="en-US" dirty="0" smtClean="0"/>
              <a:t> father dies in battle; eventually, </a:t>
            </a:r>
            <a:r>
              <a:rPr lang="en-US" dirty="0" err="1" smtClean="0"/>
              <a:t>Segovax</a:t>
            </a:r>
            <a:r>
              <a:rPr lang="en-US" dirty="0" smtClean="0"/>
              <a:t> is able to find his father’s body.  Name one of the two items he removes from his father’s corpse.</a:t>
            </a:r>
          </a:p>
          <a:p>
            <a:pPr marL="457200" indent="-457200">
              <a:buAutoNum type="arabicPeriod" startAt="6"/>
            </a:pPr>
            <a:r>
              <a:rPr lang="en-US" dirty="0" smtClean="0"/>
              <a:t>How is this incident where the Roman soldiers come across </a:t>
            </a:r>
            <a:r>
              <a:rPr lang="en-US" dirty="0" err="1" smtClean="0"/>
              <a:t>Segovax</a:t>
            </a:r>
            <a:r>
              <a:rPr lang="en-US" dirty="0" smtClean="0"/>
              <a:t> after he finds his father’s body reminiscent of </a:t>
            </a:r>
            <a:r>
              <a:rPr lang="en-US" dirty="0" err="1" smtClean="0"/>
              <a:t>Uhtred’s</a:t>
            </a:r>
            <a:r>
              <a:rPr lang="en-US" dirty="0" smtClean="0"/>
              <a:t> experience in </a:t>
            </a:r>
            <a:r>
              <a:rPr lang="en-US" u="sng" dirty="0" smtClean="0"/>
              <a:t>The Last Kingdom</a:t>
            </a:r>
            <a:r>
              <a:rPr lang="en-US" dirty="0" smtClean="0"/>
              <a:t>?</a:t>
            </a:r>
          </a:p>
          <a:p>
            <a:pPr marL="457200" indent="-457200">
              <a:buAutoNum type="arabicPeriod" startAt="6"/>
            </a:pPr>
            <a:r>
              <a:rPr lang="en-US" dirty="0" smtClean="0"/>
              <a:t>When </a:t>
            </a:r>
            <a:r>
              <a:rPr lang="en-US" dirty="0" err="1" smtClean="0"/>
              <a:t>Segovax</a:t>
            </a:r>
            <a:r>
              <a:rPr lang="en-US" dirty="0" smtClean="0"/>
              <a:t> seems unable to get past his grief over his father’s death, the old </a:t>
            </a:r>
            <a:r>
              <a:rPr lang="en-US" dirty="0" err="1" smtClean="0"/>
              <a:t>Druit</a:t>
            </a:r>
            <a:r>
              <a:rPr lang="en-US" dirty="0" smtClean="0"/>
              <a:t> performs a ritual to end the grief and allow </a:t>
            </a:r>
            <a:r>
              <a:rPr lang="en-US" dirty="0" err="1" smtClean="0"/>
              <a:t>Segovax</a:t>
            </a:r>
            <a:r>
              <a:rPr lang="en-US" dirty="0" smtClean="0"/>
              <a:t> to get on with his life.  What is the ritual?</a:t>
            </a:r>
            <a:endParaRPr lang="en-US" dirty="0"/>
          </a:p>
        </p:txBody>
      </p:sp>
      <p:sp>
        <p:nvSpPr>
          <p:cNvPr id="3" name="Title 2"/>
          <p:cNvSpPr>
            <a:spLocks noGrp="1"/>
          </p:cNvSpPr>
          <p:nvPr>
            <p:ph type="title"/>
          </p:nvPr>
        </p:nvSpPr>
        <p:spPr/>
        <p:txBody>
          <a:bodyPr/>
          <a:lstStyle/>
          <a:p>
            <a:r>
              <a:rPr lang="en-US" dirty="0" smtClean="0"/>
              <a:t>Quiz Cont.</a:t>
            </a:r>
            <a:endParaRPr lang="en-US" dirty="0"/>
          </a:p>
        </p:txBody>
      </p:sp>
    </p:spTree>
    <p:extLst>
      <p:ext uri="{BB962C8B-B14F-4D97-AF65-F5344CB8AC3E}">
        <p14:creationId xmlns:p14="http://schemas.microsoft.com/office/powerpoint/2010/main" val="211560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400" dirty="0" smtClean="0"/>
              <a:t>Begin reading the chapter “</a:t>
            </a:r>
            <a:r>
              <a:rPr lang="en-US" sz="4400" dirty="0" err="1" smtClean="0"/>
              <a:t>Londinium</a:t>
            </a:r>
            <a:r>
              <a:rPr lang="en-US" sz="4400" dirty="0" smtClean="0"/>
              <a:t>” and annotate as you read.  </a:t>
            </a:r>
            <a:endParaRPr lang="en-US" sz="4400" dirty="0"/>
          </a:p>
        </p:txBody>
      </p:sp>
      <p:sp>
        <p:nvSpPr>
          <p:cNvPr id="3" name="Title 2"/>
          <p:cNvSpPr>
            <a:spLocks noGrp="1"/>
          </p:cNvSpPr>
          <p:nvPr>
            <p:ph type="title"/>
          </p:nvPr>
        </p:nvSpPr>
        <p:spPr/>
        <p:txBody>
          <a:bodyPr/>
          <a:lstStyle/>
          <a:p>
            <a:r>
              <a:rPr lang="en-US" dirty="0" smtClean="0"/>
              <a:t>“</a:t>
            </a:r>
            <a:r>
              <a:rPr lang="en-US" dirty="0" err="1" smtClean="0"/>
              <a:t>Londinium</a:t>
            </a:r>
            <a:r>
              <a:rPr lang="en-US" dirty="0" smtClean="0"/>
              <a:t>”		</a:t>
            </a:r>
            <a:endParaRPr lang="en-US" dirty="0"/>
          </a:p>
        </p:txBody>
      </p:sp>
    </p:spTree>
    <p:extLst>
      <p:ext uri="{BB962C8B-B14F-4D97-AF65-F5344CB8AC3E}">
        <p14:creationId xmlns:p14="http://schemas.microsoft.com/office/powerpoint/2010/main" val="76424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55653"/>
          </a:xfrm>
        </p:spPr>
        <p:txBody>
          <a:bodyPr>
            <a:noAutofit/>
          </a:bodyPr>
          <a:lstStyle/>
          <a:p>
            <a:pPr marL="0" indent="0" algn="ctr">
              <a:buNone/>
            </a:pPr>
            <a:r>
              <a:rPr lang="en-US" sz="3000" dirty="0"/>
              <a:t>T</a:t>
            </a:r>
            <a:r>
              <a:rPr lang="en-US" sz="3000" dirty="0" smtClean="0"/>
              <a:t>ells </a:t>
            </a:r>
            <a:r>
              <a:rPr lang="en-US" sz="3000" dirty="0"/>
              <a:t>a story that is set in the past. That setting is usually real and drawn from history, and often contains actual historical persons, but the main characters tend to be fictional. Writers of stories in this genre, while penning fiction, attempt to capture the manners and social conditions of the persons or time(s) presented in the story, with due attention paid to period </a:t>
            </a:r>
            <a:r>
              <a:rPr lang="en-US" sz="3000" dirty="0" smtClean="0"/>
              <a:t>detail. </a:t>
            </a:r>
            <a:endParaRPr lang="en-US" sz="3000" dirty="0"/>
          </a:p>
        </p:txBody>
      </p:sp>
      <p:sp>
        <p:nvSpPr>
          <p:cNvPr id="3" name="Title 2"/>
          <p:cNvSpPr>
            <a:spLocks noGrp="1"/>
          </p:cNvSpPr>
          <p:nvPr>
            <p:ph type="title"/>
          </p:nvPr>
        </p:nvSpPr>
        <p:spPr/>
        <p:txBody>
          <a:bodyPr/>
          <a:lstStyle/>
          <a:p>
            <a:r>
              <a:rPr lang="en-US" dirty="0" smtClean="0"/>
              <a:t>Historical Fiction</a:t>
            </a:r>
            <a:endParaRPr lang="en-US" dirty="0"/>
          </a:p>
        </p:txBody>
      </p:sp>
    </p:spTree>
    <p:extLst>
      <p:ext uri="{BB962C8B-B14F-4D97-AF65-F5344CB8AC3E}">
        <p14:creationId xmlns:p14="http://schemas.microsoft.com/office/powerpoint/2010/main" val="3518697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333376"/>
            <a:ext cx="7756263" cy="1143000"/>
          </a:xfrm>
        </p:spPr>
        <p:txBody>
          <a:bodyPr/>
          <a:lstStyle/>
          <a:p>
            <a:r>
              <a:rPr lang="en-US" dirty="0" smtClean="0"/>
              <a:t>Map of Britain</a:t>
            </a:r>
            <a:endParaRPr lang="en-US" dirty="0"/>
          </a:p>
        </p:txBody>
      </p:sp>
      <p:pic>
        <p:nvPicPr>
          <p:cNvPr id="12" name="Content Placeholder 11" descr="map_of_england.jpg"/>
          <p:cNvPicPr>
            <a:picLocks noGrp="1" noChangeAspect="1"/>
          </p:cNvPicPr>
          <p:nvPr>
            <p:ph idx="1"/>
          </p:nvPr>
        </p:nvPicPr>
        <p:blipFill rotWithShape="1">
          <a:blip r:embed="rId3">
            <a:extLst>
              <a:ext uri="{28A0092B-C50C-407E-A947-70E740481C1C}">
                <a14:useLocalDpi xmlns:a14="http://schemas.microsoft.com/office/drawing/2010/main" val="0"/>
              </a:ext>
            </a:extLst>
          </a:blip>
          <a:srcRect l="-698" r="-296"/>
          <a:stretch/>
        </p:blipFill>
        <p:spPr>
          <a:xfrm>
            <a:off x="1190625" y="1476376"/>
            <a:ext cx="6894120" cy="5048248"/>
          </a:xfrm>
        </p:spPr>
      </p:pic>
    </p:spTree>
    <p:extLst>
      <p:ext uri="{BB962C8B-B14F-4D97-AF65-F5344CB8AC3E}">
        <p14:creationId xmlns:p14="http://schemas.microsoft.com/office/powerpoint/2010/main" val="3685995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In “The River” </a:t>
            </a:r>
            <a:r>
              <a:rPr lang="en-US" dirty="0" err="1" smtClean="0"/>
              <a:t>Londinos</a:t>
            </a:r>
            <a:r>
              <a:rPr lang="en-US" dirty="0" smtClean="0"/>
              <a:t> is the name the Celts have given to the area on the Thames that eventually becomes London.  Why has the name remained so similar?  As immigrants and invaders move into a new area, they will ask the locals the names of rivers, villages, and other geographical locations and thus the name becomes a part of their own language.  As you read </a:t>
            </a:r>
            <a:r>
              <a:rPr lang="en-US" i="1" dirty="0" smtClean="0"/>
              <a:t>London</a:t>
            </a:r>
            <a:r>
              <a:rPr lang="en-US" dirty="0" smtClean="0"/>
              <a:t>, you will note that although there may be slight derivations, the various forms of London are always recognizable. </a:t>
            </a:r>
            <a:endParaRPr lang="en-US" dirty="0"/>
          </a:p>
        </p:txBody>
      </p:sp>
      <p:sp>
        <p:nvSpPr>
          <p:cNvPr id="3" name="Title 2"/>
          <p:cNvSpPr>
            <a:spLocks noGrp="1"/>
          </p:cNvSpPr>
          <p:nvPr>
            <p:ph type="title"/>
          </p:nvPr>
        </p:nvSpPr>
        <p:spPr/>
        <p:txBody>
          <a:bodyPr/>
          <a:lstStyle/>
          <a:p>
            <a:r>
              <a:rPr lang="en-US" dirty="0" smtClean="0"/>
              <a:t>Place Names	</a:t>
            </a:r>
            <a:endParaRPr lang="en-US" dirty="0"/>
          </a:p>
        </p:txBody>
      </p:sp>
    </p:spTree>
    <p:extLst>
      <p:ext uri="{BB962C8B-B14F-4D97-AF65-F5344CB8AC3E}">
        <p14:creationId xmlns:p14="http://schemas.microsoft.com/office/powerpoint/2010/main" val="152767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From the beginning…</a:t>
            </a:r>
            <a:endParaRPr lang="en-US" dirty="0"/>
          </a:p>
        </p:txBody>
      </p:sp>
      <p:sp>
        <p:nvSpPr>
          <p:cNvPr id="5" name="Content Placeholder 4"/>
          <p:cNvSpPr>
            <a:spLocks noGrp="1"/>
          </p:cNvSpPr>
          <p:nvPr>
            <p:ph idx="1"/>
          </p:nvPr>
        </p:nvSpPr>
        <p:spPr>
          <a:xfrm>
            <a:off x="699247" y="2248347"/>
            <a:ext cx="7745505" cy="4228653"/>
          </a:xfrm>
        </p:spPr>
        <p:txBody>
          <a:bodyPr>
            <a:noAutofit/>
          </a:bodyPr>
          <a:lstStyle/>
          <a:p>
            <a:pPr marL="0" indent="0">
              <a:buNone/>
            </a:pPr>
            <a:r>
              <a:rPr lang="en-US" sz="3200" dirty="0" err="1" smtClean="0"/>
              <a:t>Rutherfurd</a:t>
            </a:r>
            <a:r>
              <a:rPr lang="en-US" sz="3200" dirty="0" smtClean="0"/>
              <a:t> reveals the history of London from the arrival of Julius Caesar to the twentieth century.  He tells the sweeping story of the struggles, successes, joys and sorrows of a half-dozen families who bear witness to the rise of a great city over the course of seventeen hundred years.  And it all begins with “The River”</a:t>
            </a:r>
            <a:r>
              <a:rPr lang="en-US" sz="3200" i="1" dirty="0" smtClean="0"/>
              <a:t>. . .</a:t>
            </a:r>
            <a:endParaRPr lang="en-US" sz="3200" dirty="0"/>
          </a:p>
        </p:txBody>
      </p:sp>
    </p:spTree>
    <p:extLst>
      <p:ext uri="{BB962C8B-B14F-4D97-AF65-F5344CB8AC3E}">
        <p14:creationId xmlns:p14="http://schemas.microsoft.com/office/powerpoint/2010/main" val="1932480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47875"/>
            <a:ext cx="7745505" cy="4078287"/>
          </a:xfrm>
        </p:spPr>
        <p:txBody>
          <a:bodyPr>
            <a:normAutofit/>
          </a:bodyPr>
          <a:lstStyle/>
          <a:p>
            <a:pPr marL="0" indent="0">
              <a:buNone/>
            </a:pPr>
            <a:r>
              <a:rPr lang="en-US" dirty="0" smtClean="0"/>
              <a:t>Every great city has one thing in common – it resides on or near a river.  For London, that is the </a:t>
            </a:r>
            <a:r>
              <a:rPr lang="en-US" dirty="0"/>
              <a:t>River </a:t>
            </a:r>
            <a:r>
              <a:rPr lang="en-US" dirty="0" smtClean="0"/>
              <a:t>Thames, which </a:t>
            </a:r>
            <a:r>
              <a:rPr lang="en-US" dirty="0"/>
              <a:t>seeps out of the earth in a Gloucestershire field near </a:t>
            </a:r>
            <a:r>
              <a:rPr lang="en-US" dirty="0" err="1"/>
              <a:t>Cirencester</a:t>
            </a:r>
            <a:r>
              <a:rPr lang="en-US" dirty="0"/>
              <a:t>. Two hundred and fifteen miles and six counties later, it is swallowed by the North Sea.</a:t>
            </a:r>
          </a:p>
          <a:p>
            <a:pPr marL="0" indent="0">
              <a:buNone/>
            </a:pPr>
            <a:endParaRPr lang="en-US" dirty="0"/>
          </a:p>
        </p:txBody>
      </p:sp>
      <p:sp>
        <p:nvSpPr>
          <p:cNvPr id="3" name="Title 2"/>
          <p:cNvSpPr>
            <a:spLocks noGrp="1"/>
          </p:cNvSpPr>
          <p:nvPr>
            <p:ph type="title"/>
          </p:nvPr>
        </p:nvSpPr>
        <p:spPr>
          <a:xfrm>
            <a:off x="688490" y="570156"/>
            <a:ext cx="7756263" cy="922094"/>
          </a:xfrm>
        </p:spPr>
        <p:txBody>
          <a:bodyPr/>
          <a:lstStyle/>
          <a:p>
            <a:r>
              <a:rPr lang="en-US" dirty="0" smtClean="0"/>
              <a:t>. . .Thames</a:t>
            </a:r>
            <a:endParaRPr lang="en-US" dirty="0"/>
          </a:p>
        </p:txBody>
      </p:sp>
      <p:pic>
        <p:nvPicPr>
          <p:cNvPr id="5" name="Picture 4" descr="allriver.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49" y="3937000"/>
            <a:ext cx="7905003" cy="2352675"/>
          </a:xfrm>
          <a:prstGeom prst="rect">
            <a:avLst/>
          </a:prstGeom>
        </p:spPr>
      </p:pic>
    </p:spTree>
    <p:extLst>
      <p:ext uri="{BB962C8B-B14F-4D97-AF65-F5344CB8AC3E}">
        <p14:creationId xmlns:p14="http://schemas.microsoft.com/office/powerpoint/2010/main" val="339750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81028"/>
          </a:xfrm>
        </p:spPr>
        <p:txBody>
          <a:bodyPr>
            <a:noAutofit/>
          </a:bodyPr>
          <a:lstStyle/>
          <a:p>
            <a:pPr marL="0" indent="0">
              <a:buNone/>
            </a:pPr>
            <a:r>
              <a:rPr lang="en-US" sz="2800" dirty="0" smtClean="0"/>
              <a:t>…is a tidal river, which means it is affected by the ocean tides.  The river rises and falls upwards of 10 feet twice a day.  As the tide comes in, it reverses the current of the Thames to flow upriver, then when the tide goes back out, the current returns to normal.   </a:t>
            </a:r>
          </a:p>
          <a:p>
            <a:pPr marL="0" indent="0">
              <a:buNone/>
            </a:pPr>
            <a:endParaRPr lang="en-US" sz="2800" dirty="0"/>
          </a:p>
          <a:p>
            <a:pPr marL="0" indent="0">
              <a:buNone/>
            </a:pPr>
            <a:r>
              <a:rPr lang="en-US" sz="2800" dirty="0" smtClean="0"/>
              <a:t>This makes an excellent situation for ocean-going vessels seeking access inland.  </a:t>
            </a:r>
            <a:endParaRPr lang="en-US" sz="2800" dirty="0"/>
          </a:p>
        </p:txBody>
      </p:sp>
      <p:sp>
        <p:nvSpPr>
          <p:cNvPr id="3" name="Title 2"/>
          <p:cNvSpPr>
            <a:spLocks noGrp="1"/>
          </p:cNvSpPr>
          <p:nvPr>
            <p:ph type="title"/>
          </p:nvPr>
        </p:nvSpPr>
        <p:spPr/>
        <p:txBody>
          <a:bodyPr/>
          <a:lstStyle/>
          <a:p>
            <a:r>
              <a:rPr lang="en-US" dirty="0" smtClean="0"/>
              <a:t>The Thames</a:t>
            </a:r>
            <a:endParaRPr lang="en-US" i="1" dirty="0"/>
          </a:p>
        </p:txBody>
      </p:sp>
    </p:spTree>
    <p:extLst>
      <p:ext uri="{BB962C8B-B14F-4D97-AF65-F5344CB8AC3E}">
        <p14:creationId xmlns:p14="http://schemas.microsoft.com/office/powerpoint/2010/main" val="543533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8"/>
            <a:ext cx="7745505" cy="4308028"/>
          </a:xfrm>
        </p:spPr>
        <p:txBody>
          <a:bodyPr>
            <a:noAutofit/>
          </a:bodyPr>
          <a:lstStyle/>
          <a:p>
            <a:pPr marL="0" indent="0" algn="ctr">
              <a:buNone/>
            </a:pPr>
            <a:r>
              <a:rPr lang="en-US" sz="2800" dirty="0" smtClean="0"/>
              <a:t>All events in </a:t>
            </a:r>
            <a:r>
              <a:rPr lang="en-US" sz="2800" i="1" dirty="0" smtClean="0"/>
              <a:t>London</a:t>
            </a:r>
            <a:r>
              <a:rPr lang="en-US" sz="2800" i="1" dirty="0"/>
              <a:t> </a:t>
            </a:r>
            <a:r>
              <a:rPr lang="en-US" sz="2800" dirty="0" smtClean="0"/>
              <a:t>center on London itself. Rutherford has chosen to concentrate on specific time-periods in which influential changes took place in England.  As we study these time-periods, we will read the chapters from </a:t>
            </a:r>
            <a:r>
              <a:rPr lang="en-US" sz="2800" i="1" dirty="0" smtClean="0"/>
              <a:t>London</a:t>
            </a:r>
            <a:r>
              <a:rPr lang="en-US" sz="2800" dirty="0" smtClean="0"/>
              <a:t> associated with them.  For instance, the Anglo-Saxon period, our first unit of study, includes the chapters “</a:t>
            </a:r>
            <a:r>
              <a:rPr lang="en-US" sz="2800" dirty="0" err="1" smtClean="0"/>
              <a:t>Londinium</a:t>
            </a:r>
            <a:r>
              <a:rPr lang="en-US" sz="2800" dirty="0" smtClean="0"/>
              <a:t>,” “The Rood,” and “The Conqueror.”</a:t>
            </a:r>
          </a:p>
        </p:txBody>
      </p:sp>
      <p:sp>
        <p:nvSpPr>
          <p:cNvPr id="3" name="Title 2"/>
          <p:cNvSpPr>
            <a:spLocks noGrp="1"/>
          </p:cNvSpPr>
          <p:nvPr>
            <p:ph type="title"/>
          </p:nvPr>
        </p:nvSpPr>
        <p:spPr/>
        <p:txBody>
          <a:bodyPr/>
          <a:lstStyle/>
          <a:p>
            <a:r>
              <a:rPr lang="en-US" dirty="0" smtClean="0"/>
              <a:t>Setting and Time Period</a:t>
            </a:r>
            <a:endParaRPr lang="en-US" dirty="0"/>
          </a:p>
        </p:txBody>
      </p:sp>
    </p:spTree>
    <p:extLst>
      <p:ext uri="{BB962C8B-B14F-4D97-AF65-F5344CB8AC3E}">
        <p14:creationId xmlns:p14="http://schemas.microsoft.com/office/powerpoint/2010/main" val="91690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27250"/>
            <a:ext cx="7745505" cy="4476749"/>
          </a:xfrm>
        </p:spPr>
        <p:txBody>
          <a:bodyPr>
            <a:normAutofit/>
          </a:bodyPr>
          <a:lstStyle/>
          <a:p>
            <a:pPr marL="0" indent="0">
              <a:buNone/>
            </a:pPr>
            <a:r>
              <a:rPr lang="en-US" dirty="0" smtClean="0"/>
              <a:t>The </a:t>
            </a:r>
            <a:r>
              <a:rPr lang="en-US" dirty="0"/>
              <a:t>families we meet in these </a:t>
            </a:r>
            <a:r>
              <a:rPr lang="en-US" dirty="0" smtClean="0"/>
              <a:t>chapters tend to have unique traits that appear from one generation to the next. As you read, make note of the characters and their unique traits.  </a:t>
            </a:r>
          </a:p>
          <a:p>
            <a:pPr marL="0" indent="0">
              <a:buNone/>
            </a:pPr>
            <a:endParaRPr lang="en-US" dirty="0"/>
          </a:p>
          <a:p>
            <a:pPr marL="0" indent="0">
              <a:buNone/>
            </a:pPr>
            <a:r>
              <a:rPr lang="en-US" dirty="0" smtClean="0"/>
              <a:t>The families we meet in the Anglo-Saxon chapters are:</a:t>
            </a:r>
            <a:endParaRPr lang="en-US" dirty="0"/>
          </a:p>
          <a:p>
            <a:pPr lvl="1">
              <a:buFont typeface="Wingdings" charset="2"/>
              <a:buChar char=""/>
            </a:pPr>
            <a:r>
              <a:rPr lang="en-US" b="1" dirty="0" err="1" smtClean="0"/>
              <a:t>Ducket</a:t>
            </a:r>
            <a:r>
              <a:rPr lang="en-US" b="1" dirty="0" smtClean="0"/>
              <a:t>		</a:t>
            </a:r>
            <a:r>
              <a:rPr lang="en-US" b="1" dirty="0"/>
              <a:t>	</a:t>
            </a:r>
          </a:p>
          <a:p>
            <a:pPr lvl="1"/>
            <a:r>
              <a:rPr lang="en-US" b="1" dirty="0"/>
              <a:t>Bull</a:t>
            </a:r>
          </a:p>
          <a:p>
            <a:pPr lvl="1"/>
            <a:r>
              <a:rPr lang="en-US" b="1" dirty="0" err="1"/>
              <a:t>Barnikel</a:t>
            </a:r>
            <a:endParaRPr lang="en-US" b="1" dirty="0"/>
          </a:p>
          <a:p>
            <a:pPr lvl="1"/>
            <a:r>
              <a:rPr lang="en-US" b="1" dirty="0" err="1"/>
              <a:t>Silversleeves</a:t>
            </a:r>
            <a:endParaRPr lang="en-US" b="1" dirty="0"/>
          </a:p>
          <a:p>
            <a:endParaRPr lang="en-US" dirty="0"/>
          </a:p>
        </p:txBody>
      </p:sp>
      <p:sp>
        <p:nvSpPr>
          <p:cNvPr id="3" name="Title 2"/>
          <p:cNvSpPr>
            <a:spLocks noGrp="1"/>
          </p:cNvSpPr>
          <p:nvPr>
            <p:ph type="title"/>
          </p:nvPr>
        </p:nvSpPr>
        <p:spPr>
          <a:xfrm>
            <a:off x="688490" y="301626"/>
            <a:ext cx="7756263" cy="1079500"/>
          </a:xfrm>
        </p:spPr>
        <p:txBody>
          <a:bodyPr/>
          <a:lstStyle/>
          <a:p>
            <a:r>
              <a:rPr lang="en-US" dirty="0" smtClean="0"/>
              <a:t>Characters</a:t>
            </a:r>
            <a:endParaRPr lang="en-US" dirty="0"/>
          </a:p>
        </p:txBody>
      </p:sp>
    </p:spTree>
    <p:extLst>
      <p:ext uri="{BB962C8B-B14F-4D97-AF65-F5344CB8AC3E}">
        <p14:creationId xmlns:p14="http://schemas.microsoft.com/office/powerpoint/2010/main" val="6304111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2849</TotalTime>
  <Words>727</Words>
  <Application>Microsoft Office PowerPoint</Application>
  <PresentationFormat>On-screen Show (4:3)</PresentationFormat>
  <Paragraphs>48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Hardcover</vt:lpstr>
      <vt:lpstr>London by Edward Rutherfurd</vt:lpstr>
      <vt:lpstr>Historical Fiction</vt:lpstr>
      <vt:lpstr>Map of Britain</vt:lpstr>
      <vt:lpstr>Place Names </vt:lpstr>
      <vt:lpstr>From the beginning…</vt:lpstr>
      <vt:lpstr>. . .Thames</vt:lpstr>
      <vt:lpstr>The Thames</vt:lpstr>
      <vt:lpstr>Setting and Time Period</vt:lpstr>
      <vt:lpstr>Characters</vt:lpstr>
      <vt:lpstr>How to Read London</vt:lpstr>
      <vt:lpstr>Quiz Format</vt:lpstr>
      <vt:lpstr>Quiz Cont.</vt:lpstr>
      <vt:lpstr>“Londinium”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London by Edward Rutherfurd</dc:title>
  <dc:creator>Nena Greene</dc:creator>
  <cp:lastModifiedBy>Nena Greene</cp:lastModifiedBy>
  <cp:revision>27</cp:revision>
  <dcterms:created xsi:type="dcterms:W3CDTF">2012-08-17T23:04:59Z</dcterms:created>
  <dcterms:modified xsi:type="dcterms:W3CDTF">2012-08-20T16:40:27Z</dcterms:modified>
</cp:coreProperties>
</file>